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6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8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61BEF-2EA4-47AC-9DD3-9E0055056DE2}" type="datetimeFigureOut">
              <a:rPr lang="en-US" smtClean="0"/>
              <a:t>8/9/2015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19E9A-994F-4C14-990D-D735247F3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29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19E9A-994F-4C14-990D-D735247F3B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744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8/9/2015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Strategies for Decision Making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7113084" cy="279400"/>
          </a:xfrm>
        </p:spPr>
        <p:txBody>
          <a:bodyPr/>
          <a:lstStyle/>
          <a:p>
            <a:pPr algn="r"/>
            <a:r>
              <a:rPr lang="en-US" dirty="0" smtClean="0"/>
              <a:t>BMGT 4390 Business Ethics - Dr. Kiser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741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Choices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 will</a:t>
            </a:r>
          </a:p>
          <a:p>
            <a:r>
              <a:rPr lang="en-US" dirty="0" smtClean="0"/>
              <a:t>Outcomes of our choices</a:t>
            </a:r>
          </a:p>
          <a:p>
            <a:r>
              <a:rPr lang="en-US" dirty="0" smtClean="0"/>
              <a:t>Self-efficacy – privilege and responsibility of choosing how to live</a:t>
            </a:r>
          </a:p>
          <a:p>
            <a:r>
              <a:rPr lang="en-US" dirty="0" smtClean="0"/>
              <a:t>Bandura’s research</a:t>
            </a:r>
          </a:p>
        </p:txBody>
      </p:sp>
    </p:spTree>
    <p:extLst>
      <p:ext uri="{BB962C8B-B14F-4D97-AF65-F5344CB8AC3E}">
        <p14:creationId xmlns:p14="http://schemas.microsoft.com/office/powerpoint/2010/main" val="1117290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William </a:t>
            </a:r>
            <a:r>
              <a:rPr lang="en-US" dirty="0" err="1" smtClean="0"/>
              <a:t>Greider</a:t>
            </a:r>
            <a:endParaRPr lang="en-US" dirty="0" smtClean="0"/>
          </a:p>
          <a:p>
            <a:pPr lvl="1"/>
            <a:r>
              <a:rPr lang="en-US" dirty="0" smtClean="0"/>
              <a:t>Toxic work environments</a:t>
            </a:r>
          </a:p>
          <a:p>
            <a:r>
              <a:rPr lang="en-US" dirty="0" smtClean="0"/>
              <a:t>To be ethical we should think who we are and what we do makes a difference</a:t>
            </a:r>
          </a:p>
          <a:p>
            <a:r>
              <a:rPr lang="en-US" dirty="0" smtClean="0"/>
              <a:t>Can become part of a system that does NOT create good for many people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23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3</a:t>
            </a:r>
            <a:br>
              <a:rPr lang="en-US" dirty="0"/>
            </a:br>
            <a:r>
              <a:rPr lang="en-US" dirty="0"/>
              <a:t>Be Reasonable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wider interests</a:t>
            </a:r>
          </a:p>
          <a:p>
            <a:r>
              <a:rPr lang="en-US" dirty="0" smtClean="0"/>
              <a:t>Work to improve systems</a:t>
            </a:r>
          </a:p>
          <a:p>
            <a:r>
              <a:rPr lang="en-US" dirty="0" smtClean="0"/>
              <a:t>Ethical maturity and wisdom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8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055012"/>
          </a:xfrm>
        </p:spPr>
        <p:txBody>
          <a:bodyPr>
            <a:normAutofit fontScale="90000"/>
          </a:bodyPr>
          <a:lstStyle/>
          <a:p>
            <a:r>
              <a:rPr lang="en-US" dirty="0"/>
              <a:t>Baird Decision Model:  Step 3</a:t>
            </a:r>
            <a:br>
              <a:rPr lang="en-US" dirty="0"/>
            </a:br>
            <a:r>
              <a:rPr lang="en-US" dirty="0"/>
              <a:t>Be Reasonable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500132"/>
            <a:ext cx="9601196" cy="35997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Hone critical thinking skills</a:t>
            </a:r>
          </a:p>
          <a:p>
            <a:r>
              <a:rPr lang="en-US" dirty="0" smtClean="0"/>
              <a:t>Frame and analyze the problems</a:t>
            </a:r>
          </a:p>
          <a:p>
            <a:r>
              <a:rPr lang="en-US" dirty="0" smtClean="0"/>
              <a:t>Examine the logic of the argument</a:t>
            </a:r>
          </a:p>
          <a:p>
            <a:r>
              <a:rPr lang="en-US" dirty="0" smtClean="0"/>
              <a:t>Analytical pitfalls</a:t>
            </a:r>
          </a:p>
          <a:p>
            <a:pPr lvl="2"/>
            <a:r>
              <a:rPr lang="en-US" dirty="0" smtClean="0"/>
              <a:t>Circular arguments</a:t>
            </a:r>
          </a:p>
          <a:p>
            <a:pPr lvl="2"/>
            <a:r>
              <a:rPr lang="en-US" dirty="0" smtClean="0"/>
              <a:t>Ad hominem arguments</a:t>
            </a:r>
          </a:p>
          <a:p>
            <a:pPr lvl="2"/>
            <a:r>
              <a:rPr lang="en-US" dirty="0" smtClean="0"/>
              <a:t>Diversions</a:t>
            </a:r>
          </a:p>
          <a:p>
            <a:pPr lvl="2"/>
            <a:r>
              <a:rPr lang="en-US" dirty="0" smtClean="0"/>
              <a:t>False dichotomy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2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3</a:t>
            </a:r>
            <a:br>
              <a:rPr lang="en-US" dirty="0"/>
            </a:br>
            <a:r>
              <a:rPr lang="en-US" dirty="0"/>
              <a:t>Be Reasonable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Factual information must be accurate, relevant, and complete</a:t>
            </a:r>
          </a:p>
          <a:p>
            <a:pPr lvl="1"/>
            <a:r>
              <a:rPr lang="en-US" dirty="0" smtClean="0"/>
              <a:t>Avoid bias</a:t>
            </a:r>
          </a:p>
          <a:p>
            <a:pPr lvl="1"/>
            <a:r>
              <a:rPr lang="en-US" dirty="0" smtClean="0"/>
              <a:t>Sources of evidence</a:t>
            </a:r>
          </a:p>
          <a:p>
            <a:pPr lvl="2"/>
            <a:r>
              <a:rPr lang="en-US" dirty="0" smtClean="0"/>
              <a:t>Statistics</a:t>
            </a:r>
          </a:p>
          <a:p>
            <a:pPr lvl="2"/>
            <a:r>
              <a:rPr lang="en-US" dirty="0" smtClean="0"/>
              <a:t>Author’s expertise</a:t>
            </a:r>
          </a:p>
          <a:p>
            <a:pPr lvl="2"/>
            <a:r>
              <a:rPr lang="en-US" dirty="0" smtClean="0"/>
              <a:t>Authorities</a:t>
            </a:r>
          </a:p>
          <a:p>
            <a:pPr lvl="2"/>
            <a:r>
              <a:rPr lang="en-US" dirty="0" smtClean="0"/>
              <a:t>Anecdotes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294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</a:t>
            </a:r>
            <a:r>
              <a:rPr lang="en-US" dirty="0" smtClean="0"/>
              <a:t>3</a:t>
            </a:r>
            <a:br>
              <a:rPr lang="en-US" dirty="0" smtClean="0"/>
            </a:br>
            <a:r>
              <a:rPr lang="en-US" dirty="0" smtClean="0"/>
              <a:t>Be Reasonable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Ethical and moral standards must be internally consistent and consistent over time</a:t>
            </a:r>
          </a:p>
          <a:p>
            <a:pPr lvl="1"/>
            <a:r>
              <a:rPr lang="en-US" dirty="0" smtClean="0"/>
              <a:t>Are they consistent with yourself as well as others?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88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3</a:t>
            </a:r>
            <a:br>
              <a:rPr lang="en-US" dirty="0"/>
            </a:br>
            <a:r>
              <a:rPr lang="en-US" dirty="0"/>
              <a:t>Be Reasonable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Examine from multiple perspectives (4 lenses)</a:t>
            </a:r>
          </a:p>
          <a:p>
            <a:pPr lvl="1"/>
            <a:r>
              <a:rPr lang="en-US" dirty="0" smtClean="0"/>
              <a:t>Rights/responsibilities – principles</a:t>
            </a:r>
          </a:p>
          <a:p>
            <a:pPr lvl="1"/>
            <a:r>
              <a:rPr lang="en-US" dirty="0"/>
              <a:t>Relationship – justice</a:t>
            </a:r>
          </a:p>
          <a:p>
            <a:pPr lvl="1"/>
            <a:r>
              <a:rPr lang="en-US" dirty="0" smtClean="0"/>
              <a:t>Results – ideal goals</a:t>
            </a:r>
          </a:p>
          <a:p>
            <a:pPr lvl="1"/>
            <a:r>
              <a:rPr lang="en-US" dirty="0" smtClean="0"/>
              <a:t>Reputation - virtues</a:t>
            </a:r>
          </a:p>
          <a:p>
            <a:pPr lvl="1"/>
            <a:r>
              <a:rPr lang="en-US" dirty="0" smtClean="0"/>
              <a:t>Check for bias and blind spots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9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3</a:t>
            </a:r>
            <a:br>
              <a:rPr lang="en-US" dirty="0"/>
            </a:br>
            <a:r>
              <a:rPr lang="en-US" dirty="0"/>
              <a:t>Be Reasonable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735272" cy="3318936"/>
          </a:xfrm>
        </p:spPr>
        <p:txBody>
          <a:bodyPr/>
          <a:lstStyle/>
          <a:p>
            <a:r>
              <a:rPr lang="en-US" dirty="0"/>
              <a:t>Examine from multiple </a:t>
            </a:r>
            <a:r>
              <a:rPr lang="en-US" dirty="0" smtClean="0"/>
              <a:t>perspectives</a:t>
            </a:r>
          </a:p>
          <a:p>
            <a:pPr lvl="1"/>
            <a:r>
              <a:rPr lang="en-US" dirty="0" smtClean="0"/>
              <a:t>The vantage point of intention</a:t>
            </a:r>
          </a:p>
          <a:p>
            <a:pPr lvl="2"/>
            <a:r>
              <a:rPr lang="en-US" dirty="0" smtClean="0"/>
              <a:t>Apply ethical principles and criteria to choose most ethical decision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033453"/>
              </p:ext>
            </p:extLst>
          </p:nvPr>
        </p:nvGraphicFramePr>
        <p:xfrm>
          <a:off x="1997276" y="4030026"/>
          <a:ext cx="8128000" cy="205825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64000"/>
                <a:gridCol w="4064000"/>
              </a:tblGrid>
              <a:tr h="102912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Rights and Responsibilities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Lens</a:t>
                      </a:r>
                    </a:p>
                    <a:p>
                      <a:endParaRPr lang="en-US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i="1" baseline="0" dirty="0" smtClean="0">
                          <a:solidFill>
                            <a:schemeClr val="tx1"/>
                          </a:solidFill>
                        </a:rPr>
                        <a:t>         Reason and manage self</a:t>
                      </a:r>
                      <a:endParaRPr lang="en-US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Relationship Lens</a:t>
                      </a:r>
                    </a:p>
                    <a:p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i="1" dirty="0" smtClean="0">
                          <a:solidFill>
                            <a:schemeClr val="tx1"/>
                          </a:solidFill>
                        </a:rPr>
                        <a:t>Seek solutions from experts</a:t>
                      </a:r>
                      <a:endParaRPr lang="en-US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102912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Results Lens</a:t>
                      </a:r>
                    </a:p>
                    <a:p>
                      <a:endParaRPr lang="en-US" b="1" dirty="0" smtClean="0"/>
                    </a:p>
                    <a:p>
                      <a:pPr algn="ctr"/>
                      <a:r>
                        <a:rPr lang="en-US" b="1" i="1" dirty="0" smtClean="0"/>
                        <a:t>Act/reflect from experience</a:t>
                      </a:r>
                      <a:endParaRPr lang="en-US" b="1" i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Reputation Lens</a:t>
                      </a:r>
                    </a:p>
                    <a:p>
                      <a:endParaRPr lang="en-US" b="1" dirty="0" smtClean="0"/>
                    </a:p>
                    <a:p>
                      <a:pPr algn="ctr"/>
                      <a:r>
                        <a:rPr lang="en-US" b="1" i="1" dirty="0" smtClean="0"/>
                        <a:t>Reflect on core virtues</a:t>
                      </a:r>
                      <a:endParaRPr lang="en-US" b="1" i="1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615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3</a:t>
            </a:r>
            <a:br>
              <a:rPr lang="en-US" dirty="0"/>
            </a:br>
            <a:r>
              <a:rPr lang="en-US" dirty="0"/>
              <a:t>Be Reasonable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639028"/>
            <a:ext cx="9601196" cy="3479908"/>
          </a:xfrm>
        </p:spPr>
        <p:txBody>
          <a:bodyPr/>
          <a:lstStyle/>
          <a:p>
            <a:r>
              <a:rPr lang="en-US" dirty="0"/>
              <a:t>Examine from multiple perspectives</a:t>
            </a:r>
          </a:p>
          <a:p>
            <a:pPr lvl="1"/>
            <a:r>
              <a:rPr lang="en-US" dirty="0"/>
              <a:t>The vantage point of </a:t>
            </a:r>
            <a:r>
              <a:rPr lang="en-US" dirty="0" smtClean="0"/>
              <a:t>empathy</a:t>
            </a:r>
          </a:p>
          <a:p>
            <a:pPr lvl="2"/>
            <a:r>
              <a:rPr lang="en-US" dirty="0" smtClean="0"/>
              <a:t>Use feelings and emotions to fuel our core commitments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410565"/>
              </p:ext>
            </p:extLst>
          </p:nvPr>
        </p:nvGraphicFramePr>
        <p:xfrm>
          <a:off x="1846805" y="4109012"/>
          <a:ext cx="8128000" cy="1840374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4064000"/>
                <a:gridCol w="4064000"/>
              </a:tblGrid>
              <a:tr h="92018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Rights and Responsibilities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Lens</a:t>
                      </a:r>
                    </a:p>
                    <a:p>
                      <a:endParaRPr lang="en-US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i="1" baseline="0" dirty="0" smtClean="0">
                          <a:solidFill>
                            <a:schemeClr val="tx1"/>
                          </a:solidFill>
                        </a:rPr>
                        <a:t>Care for self and others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Relationship Lens</a:t>
                      </a:r>
                    </a:p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tx1"/>
                          </a:solidFill>
                        </a:rPr>
                        <a:t>Care for those with no power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2018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Results Lens</a:t>
                      </a:r>
                    </a:p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tx1"/>
                          </a:solidFill>
                        </a:rPr>
                        <a:t>Craft win-win solutions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Reputation Lens</a:t>
                      </a:r>
                    </a:p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tx1"/>
                          </a:solidFill>
                        </a:rPr>
                        <a:t>Serve with gratitude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832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3</a:t>
            </a:r>
            <a:br>
              <a:rPr lang="en-US" dirty="0"/>
            </a:br>
            <a:r>
              <a:rPr lang="en-US" dirty="0"/>
              <a:t>Be Reasonable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Examine from multiple perspectives</a:t>
            </a:r>
          </a:p>
          <a:p>
            <a:pPr lvl="1"/>
            <a:r>
              <a:rPr lang="en-US" dirty="0"/>
              <a:t>The vantage point of </a:t>
            </a:r>
            <a:r>
              <a:rPr lang="en-US" dirty="0" smtClean="0"/>
              <a:t>integration</a:t>
            </a:r>
          </a:p>
          <a:p>
            <a:pPr lvl="2"/>
            <a:r>
              <a:rPr lang="en-US" dirty="0" smtClean="0"/>
              <a:t>Balancing the head and heart to make consistent, situation-appropriate choices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588880"/>
              </p:ext>
            </p:extLst>
          </p:nvPr>
        </p:nvGraphicFramePr>
        <p:xfrm>
          <a:off x="1812082" y="4018449"/>
          <a:ext cx="8128000" cy="1977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988618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Rights and Responsibilities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Lens</a:t>
                      </a:r>
                    </a:p>
                    <a:p>
                      <a:endParaRPr lang="en-US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i="1" baseline="0" dirty="0" smtClean="0">
                          <a:solidFill>
                            <a:schemeClr val="tx1"/>
                          </a:solidFill>
                        </a:rPr>
                        <a:t>Trust in process of life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Relationship Lens</a:t>
                      </a:r>
                    </a:p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tx1"/>
                          </a:solidFill>
                        </a:rPr>
                        <a:t>Balance power among stakeholders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988618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Results Lens</a:t>
                      </a:r>
                    </a:p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tx1"/>
                          </a:solidFill>
                        </a:rPr>
                        <a:t>Imagine creative solutions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Reputation Lens</a:t>
                      </a:r>
                    </a:p>
                    <a:p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tx1"/>
                          </a:solidFill>
                        </a:rPr>
                        <a:t>Craft a coherent narrative</a:t>
                      </a:r>
                      <a:endParaRPr lang="en-US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8334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Blind Spots of the Four Lenses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505298"/>
              </p:ext>
            </p:extLst>
          </p:nvPr>
        </p:nvGraphicFramePr>
        <p:xfrm>
          <a:off x="1295400" y="2557463"/>
          <a:ext cx="9601200" cy="3461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/>
                <a:gridCol w="4800600"/>
              </a:tblGrid>
              <a:tr h="173068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Rights and Responsibilities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Lens</a:t>
                      </a:r>
                    </a:p>
                    <a:p>
                      <a:endParaRPr lang="en-US" b="1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="1" i="1" baseline="0" dirty="0" smtClean="0">
                          <a:solidFill>
                            <a:schemeClr val="bg1"/>
                          </a:solidFill>
                        </a:rPr>
                        <a:t>Belief that motive justifies method</a:t>
                      </a:r>
                      <a:endParaRPr lang="en-US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Relationship Lens</a:t>
                      </a:r>
                    </a:p>
                    <a:p>
                      <a:endParaRPr lang="en-US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Belief that process results in justice</a:t>
                      </a:r>
                      <a:endParaRPr lang="en-US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  <a:tr h="173068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Results Lens</a:t>
                      </a:r>
                    </a:p>
                    <a:p>
                      <a:endParaRPr lang="en-US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Being satisfied with too little</a:t>
                      </a:r>
                      <a:r>
                        <a:rPr lang="en-US" b="1" i="1" baseline="0" dirty="0" smtClean="0">
                          <a:solidFill>
                            <a:schemeClr val="bg1"/>
                          </a:solidFill>
                        </a:rPr>
                        <a:t> good</a:t>
                      </a:r>
                      <a:endParaRPr lang="en-US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Reputation Lens</a:t>
                      </a:r>
                    </a:p>
                    <a:p>
                      <a:endParaRPr lang="en-US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Unrealistic role expectations</a:t>
                      </a:r>
                      <a:endParaRPr lang="en-US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0644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</a:t>
            </a:r>
            <a:r>
              <a:rPr lang="en-US" dirty="0" smtClean="0"/>
              <a:t>4 </a:t>
            </a:r>
            <a:br>
              <a:rPr lang="en-US" dirty="0" smtClean="0"/>
            </a:br>
            <a:r>
              <a:rPr lang="en-US" dirty="0" smtClean="0"/>
              <a:t>Be Responsible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Strive for ethical maturity</a:t>
            </a:r>
          </a:p>
          <a:p>
            <a:pPr marL="457200" lvl="1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98064"/>
              </p:ext>
            </p:extLst>
          </p:nvPr>
        </p:nvGraphicFramePr>
        <p:xfrm>
          <a:off x="1650035" y="3266096"/>
          <a:ext cx="8128000" cy="2729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136479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Rights and Responsibilities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Lens</a:t>
                      </a:r>
                    </a:p>
                    <a:p>
                      <a:endParaRPr lang="en-US" b="1" baseline="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="1" i="1" baseline="0" dirty="0" smtClean="0">
                          <a:solidFill>
                            <a:schemeClr val="bg1"/>
                          </a:solidFill>
                        </a:rPr>
                        <a:t>Attend to proper use of reason (Kohlberg)</a:t>
                      </a:r>
                      <a:endParaRPr lang="en-US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Relationship Lens</a:t>
                      </a:r>
                    </a:p>
                    <a:p>
                      <a:endParaRPr lang="en-US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Attend to right use of power </a:t>
                      </a: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b="1" i="1" dirty="0" err="1" smtClean="0">
                          <a:solidFill>
                            <a:schemeClr val="bg1"/>
                          </a:solidFill>
                        </a:rPr>
                        <a:t>Hagberg</a:t>
                      </a:r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36479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Results Lens</a:t>
                      </a:r>
                    </a:p>
                    <a:p>
                      <a:endParaRPr lang="en-US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Attend to wholeness</a:t>
                      </a: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b="1" i="1" dirty="0" err="1" smtClean="0">
                          <a:solidFill>
                            <a:schemeClr val="bg1"/>
                          </a:solidFill>
                        </a:rPr>
                        <a:t>Liebert</a:t>
                      </a:r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Reputation Lens</a:t>
                      </a:r>
                    </a:p>
                    <a:p>
                      <a:endParaRPr lang="en-US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Attend to healthy relationships</a:t>
                      </a:r>
                    </a:p>
                    <a:p>
                      <a:pPr algn="ctr"/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b="1" i="1" dirty="0" err="1" smtClean="0">
                          <a:solidFill>
                            <a:schemeClr val="bg1"/>
                          </a:solidFill>
                        </a:rPr>
                        <a:t>Haan</a:t>
                      </a:r>
                      <a:r>
                        <a:rPr lang="en-US" b="1" i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873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4 </a:t>
            </a:r>
            <a:br>
              <a:rPr lang="en-US" dirty="0"/>
            </a:br>
            <a:r>
              <a:rPr lang="en-US" dirty="0"/>
              <a:t>Be Responsible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Lawrence Kohlberg</a:t>
            </a:r>
          </a:p>
          <a:p>
            <a:pPr lvl="1"/>
            <a:r>
              <a:rPr lang="en-US" dirty="0" smtClean="0"/>
              <a:t>Rights-focused ethics </a:t>
            </a:r>
          </a:p>
          <a:p>
            <a:pPr lvl="1"/>
            <a:r>
              <a:rPr lang="en-US" dirty="0" smtClean="0"/>
              <a:t>Learning to use reason effectively</a:t>
            </a:r>
          </a:p>
          <a:p>
            <a:pPr lvl="1"/>
            <a:r>
              <a:rPr lang="en-US" dirty="0" smtClean="0"/>
              <a:t>Stages of moral development</a:t>
            </a:r>
          </a:p>
          <a:p>
            <a:pPr lvl="1"/>
            <a:r>
              <a:rPr lang="en-US" dirty="0" smtClean="0"/>
              <a:t>Strategies used for ethical decisions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210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4 </a:t>
            </a:r>
            <a:br>
              <a:rPr lang="en-US" dirty="0"/>
            </a:br>
            <a:r>
              <a:rPr lang="en-US" dirty="0"/>
              <a:t>Be Responsible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Elizabeth </a:t>
            </a:r>
            <a:r>
              <a:rPr lang="en-US" dirty="0" err="1" smtClean="0"/>
              <a:t>Liebert</a:t>
            </a:r>
            <a:endParaRPr lang="en-US" dirty="0" smtClean="0"/>
          </a:p>
          <a:p>
            <a:pPr lvl="1"/>
            <a:r>
              <a:rPr lang="en-US" dirty="0" smtClean="0"/>
              <a:t>Results-focused ethics</a:t>
            </a:r>
          </a:p>
          <a:p>
            <a:pPr lvl="1"/>
            <a:r>
              <a:rPr lang="en-US" dirty="0" smtClean="0"/>
              <a:t>Attending to wholeness</a:t>
            </a:r>
          </a:p>
          <a:p>
            <a:pPr lvl="1"/>
            <a:r>
              <a:rPr lang="en-US" dirty="0" smtClean="0"/>
              <a:t>Focus on spiritual development</a:t>
            </a:r>
          </a:p>
          <a:p>
            <a:pPr lvl="1"/>
            <a:r>
              <a:rPr lang="en-US" dirty="0" smtClean="0"/>
              <a:t>Goal is to become self-aware and confident</a:t>
            </a:r>
          </a:p>
          <a:p>
            <a:pPr lvl="1"/>
            <a:r>
              <a:rPr lang="en-US" dirty="0" smtClean="0"/>
              <a:t>Need to model ethical behavior, which encourages others toward maturity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480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4 </a:t>
            </a:r>
            <a:br>
              <a:rPr lang="en-US" dirty="0"/>
            </a:br>
            <a:r>
              <a:rPr lang="en-US" dirty="0"/>
              <a:t>Be Responsible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Janet </a:t>
            </a:r>
            <a:r>
              <a:rPr lang="en-US" dirty="0" err="1" smtClean="0"/>
              <a:t>Hagberg</a:t>
            </a:r>
            <a:endParaRPr lang="en-US" dirty="0" smtClean="0"/>
          </a:p>
          <a:p>
            <a:pPr lvl="1"/>
            <a:r>
              <a:rPr lang="en-US" dirty="0" smtClean="0"/>
              <a:t>Relationship-focused ethics</a:t>
            </a:r>
          </a:p>
          <a:p>
            <a:pPr lvl="1"/>
            <a:r>
              <a:rPr lang="en-US" dirty="0" smtClean="0"/>
              <a:t>Assuring a proper use of power</a:t>
            </a:r>
          </a:p>
          <a:p>
            <a:pPr lvl="1"/>
            <a:r>
              <a:rPr lang="en-US" dirty="0" smtClean="0"/>
              <a:t>Being ethical increases our personal power</a:t>
            </a:r>
          </a:p>
          <a:p>
            <a:pPr lvl="1"/>
            <a:r>
              <a:rPr lang="en-US" dirty="0" smtClean="0"/>
              <a:t>Goal is to seek justice and fundamental fairness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470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4 </a:t>
            </a:r>
            <a:br>
              <a:rPr lang="en-US" dirty="0"/>
            </a:br>
            <a:r>
              <a:rPr lang="en-US" dirty="0"/>
              <a:t>Be Responsible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 </a:t>
            </a:r>
            <a:r>
              <a:rPr lang="en-US" dirty="0" err="1" smtClean="0"/>
              <a:t>Haan</a:t>
            </a:r>
            <a:endParaRPr lang="en-US" dirty="0" smtClean="0"/>
          </a:p>
          <a:p>
            <a:pPr lvl="1"/>
            <a:r>
              <a:rPr lang="en-US" dirty="0" smtClean="0"/>
              <a:t>Reputation-focused ethics</a:t>
            </a:r>
          </a:p>
          <a:p>
            <a:pPr lvl="1"/>
            <a:r>
              <a:rPr lang="en-US" dirty="0" smtClean="0"/>
              <a:t>Striving to nourish relationships</a:t>
            </a:r>
          </a:p>
          <a:p>
            <a:pPr lvl="1"/>
            <a:r>
              <a:rPr lang="en-US" dirty="0" smtClean="0"/>
              <a:t>Ethical maturity includes using tools of empathy to build relationships</a:t>
            </a:r>
          </a:p>
          <a:p>
            <a:pPr lvl="1"/>
            <a:r>
              <a:rPr lang="en-US" dirty="0" smtClean="0"/>
              <a:t>Key is to know what motivates people who form healthy relationships</a:t>
            </a:r>
          </a:p>
          <a:p>
            <a:pPr lvl="1"/>
            <a:r>
              <a:rPr lang="en-US" dirty="0" smtClean="0"/>
              <a:t>Strengthening relationships between individuals and community helps us be effective members of the community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569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Benchmarks of Ethical Maturity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56932"/>
            <a:ext cx="10104699" cy="3318936"/>
          </a:xfrm>
        </p:spPr>
        <p:txBody>
          <a:bodyPr/>
          <a:lstStyle/>
          <a:p>
            <a:r>
              <a:rPr lang="en-US" dirty="0" smtClean="0"/>
              <a:t>Characteristics of the pre-conformist stage (young adults)</a:t>
            </a:r>
          </a:p>
          <a:p>
            <a:pPr lvl="1"/>
            <a:r>
              <a:rPr lang="en-US" dirty="0" smtClean="0"/>
              <a:t>Attending to reason (Kohlberg) – people want to avoid punishment and not do harm</a:t>
            </a:r>
          </a:p>
          <a:p>
            <a:pPr lvl="1"/>
            <a:r>
              <a:rPr lang="en-US" dirty="0" smtClean="0"/>
              <a:t>Attending to wholeness (</a:t>
            </a:r>
            <a:r>
              <a:rPr lang="en-US" dirty="0" err="1" smtClean="0"/>
              <a:t>Liebert</a:t>
            </a:r>
            <a:r>
              <a:rPr lang="en-US" dirty="0" smtClean="0"/>
              <a:t>) – people are impulsive and fear retaliation even as they try to exploit others</a:t>
            </a:r>
          </a:p>
          <a:p>
            <a:pPr lvl="1"/>
            <a:r>
              <a:rPr lang="en-US" dirty="0" smtClean="0"/>
              <a:t>Attending to power (</a:t>
            </a:r>
            <a:r>
              <a:rPr lang="en-US" dirty="0" err="1" smtClean="0"/>
              <a:t>Hagberg</a:t>
            </a:r>
            <a:r>
              <a:rPr lang="en-US" dirty="0" smtClean="0"/>
              <a:t>) – people are dependent with low self-esteem and uninformed</a:t>
            </a:r>
          </a:p>
          <a:p>
            <a:pPr lvl="1"/>
            <a:r>
              <a:rPr lang="en-US" dirty="0" smtClean="0"/>
              <a:t>Attending to reciprocity (</a:t>
            </a:r>
            <a:r>
              <a:rPr lang="en-US" dirty="0" err="1" smtClean="0"/>
              <a:t>Haan</a:t>
            </a:r>
            <a:r>
              <a:rPr lang="en-US" dirty="0" smtClean="0"/>
              <a:t>) – people interpret experiences to validate their self-interests</a:t>
            </a:r>
          </a:p>
          <a:p>
            <a:pPr lvl="1"/>
            <a:r>
              <a:rPr lang="en-US" dirty="0" smtClean="0"/>
              <a:t>Trajectory for change – people develop self-esteem and become ready to move to the conformist stage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501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 of Ethical Maturity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4870" y="2500133"/>
            <a:ext cx="10116273" cy="3553426"/>
          </a:xfrm>
        </p:spPr>
        <p:txBody>
          <a:bodyPr>
            <a:normAutofit fontScale="92500"/>
          </a:bodyPr>
          <a:lstStyle/>
          <a:p>
            <a:r>
              <a:rPr lang="en-US" dirty="0"/>
              <a:t>Characteristics of the </a:t>
            </a:r>
            <a:r>
              <a:rPr lang="en-US" dirty="0" smtClean="0"/>
              <a:t>conformist </a:t>
            </a:r>
            <a:r>
              <a:rPr lang="en-US" dirty="0"/>
              <a:t>stage </a:t>
            </a:r>
            <a:r>
              <a:rPr lang="en-US" dirty="0" smtClean="0"/>
              <a:t>(accept responsibility for our actions)</a:t>
            </a:r>
            <a:endParaRPr lang="en-US" dirty="0"/>
          </a:p>
          <a:p>
            <a:pPr lvl="1"/>
            <a:r>
              <a:rPr lang="en-US" dirty="0"/>
              <a:t>Attending to reason (Kohlberg) – people </a:t>
            </a:r>
            <a:r>
              <a:rPr lang="en-US" dirty="0" smtClean="0"/>
              <a:t>find that the right action is serving their own or others’ needs and making fair exchanges</a:t>
            </a:r>
            <a:endParaRPr lang="en-US" dirty="0"/>
          </a:p>
          <a:p>
            <a:pPr lvl="1"/>
            <a:r>
              <a:rPr lang="en-US" dirty="0"/>
              <a:t>Attending to wholeness (</a:t>
            </a:r>
            <a:r>
              <a:rPr lang="en-US" dirty="0" err="1"/>
              <a:t>Liebert</a:t>
            </a:r>
            <a:r>
              <a:rPr lang="en-US" dirty="0"/>
              <a:t>) – people </a:t>
            </a:r>
            <a:r>
              <a:rPr lang="en-US" dirty="0" smtClean="0"/>
              <a:t>have a fear of being caught and externalize blame</a:t>
            </a:r>
            <a:endParaRPr lang="en-US" dirty="0"/>
          </a:p>
          <a:p>
            <a:pPr lvl="1"/>
            <a:r>
              <a:rPr lang="en-US" dirty="0"/>
              <a:t>Attending to power (</a:t>
            </a:r>
            <a:r>
              <a:rPr lang="en-US" dirty="0" err="1"/>
              <a:t>Hagberg</a:t>
            </a:r>
            <a:r>
              <a:rPr lang="en-US" dirty="0"/>
              <a:t>) – people are dependent </a:t>
            </a:r>
            <a:r>
              <a:rPr lang="en-US" dirty="0" smtClean="0"/>
              <a:t>on the leader as mentor, get personal power by association, begin to experience self-awareness</a:t>
            </a:r>
            <a:endParaRPr lang="en-US" dirty="0"/>
          </a:p>
          <a:p>
            <a:pPr lvl="1"/>
            <a:r>
              <a:rPr lang="en-US" dirty="0"/>
              <a:t>Attending to reciprocity (</a:t>
            </a:r>
            <a:r>
              <a:rPr lang="en-US" dirty="0" err="1"/>
              <a:t>Haan</a:t>
            </a:r>
            <a:r>
              <a:rPr lang="en-US" dirty="0"/>
              <a:t>) – people </a:t>
            </a:r>
            <a:r>
              <a:rPr lang="en-US" dirty="0" smtClean="0"/>
              <a:t>accommodate others’ interests when forced, make trades</a:t>
            </a:r>
            <a:endParaRPr lang="en-US" dirty="0"/>
          </a:p>
          <a:p>
            <a:pPr lvl="1"/>
            <a:r>
              <a:rPr lang="en-US" dirty="0"/>
              <a:t>Trajectory for change – people develop </a:t>
            </a:r>
            <a:r>
              <a:rPr lang="en-US" dirty="0" smtClean="0"/>
              <a:t>self-confidence and stop worrying about others’ approval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218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Benchmarks of Ethical Maturity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776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Characteristics of the </a:t>
            </a:r>
            <a:r>
              <a:rPr lang="en-US" dirty="0" smtClean="0"/>
              <a:t>compassionate inter-individual stage (define life’s purpose)</a:t>
            </a:r>
            <a:endParaRPr lang="en-US" dirty="0"/>
          </a:p>
          <a:p>
            <a:pPr lvl="1"/>
            <a:r>
              <a:rPr lang="en-US" dirty="0"/>
              <a:t>Attending to reason (Kohlberg) – </a:t>
            </a:r>
            <a:r>
              <a:rPr lang="en-US" dirty="0" smtClean="0"/>
              <a:t>right action is upholding basic rights, values, and legal contracts of society even when in conflict with rules and laws of the group</a:t>
            </a:r>
            <a:endParaRPr lang="en-US" dirty="0"/>
          </a:p>
          <a:p>
            <a:pPr lvl="1"/>
            <a:r>
              <a:rPr lang="en-US" dirty="0"/>
              <a:t>Attending to wholeness (</a:t>
            </a:r>
            <a:r>
              <a:rPr lang="en-US" dirty="0" err="1"/>
              <a:t>Liebert</a:t>
            </a:r>
            <a:r>
              <a:rPr lang="en-US" dirty="0"/>
              <a:t>) – </a:t>
            </a:r>
            <a:r>
              <a:rPr lang="en-US" dirty="0" smtClean="0"/>
              <a:t>people are tolerant and able to cope with conflicting inner needs, respect autonomy and interdependence</a:t>
            </a:r>
            <a:endParaRPr lang="en-US" dirty="0"/>
          </a:p>
          <a:p>
            <a:pPr lvl="1"/>
            <a:r>
              <a:rPr lang="en-US" dirty="0"/>
              <a:t>Attending to power (</a:t>
            </a:r>
            <a:r>
              <a:rPr lang="en-US" dirty="0" err="1"/>
              <a:t>Hagberg</a:t>
            </a:r>
            <a:r>
              <a:rPr lang="en-US" dirty="0"/>
              <a:t>) – people </a:t>
            </a:r>
            <a:r>
              <a:rPr lang="en-US" dirty="0" smtClean="0"/>
              <a:t>get power from purpose in life and are calm and humble</a:t>
            </a:r>
            <a:endParaRPr lang="en-US" dirty="0"/>
          </a:p>
          <a:p>
            <a:pPr lvl="1"/>
            <a:r>
              <a:rPr lang="en-US" dirty="0"/>
              <a:t>Attending to reciprocity (</a:t>
            </a:r>
            <a:r>
              <a:rPr lang="en-US" dirty="0" err="1"/>
              <a:t>Haan</a:t>
            </a:r>
            <a:r>
              <a:rPr lang="en-US" dirty="0"/>
              <a:t>) – </a:t>
            </a:r>
            <a:r>
              <a:rPr lang="en-US" dirty="0" smtClean="0"/>
              <a:t>assimilate self-interest into others’ mutual interests to achieve balance</a:t>
            </a:r>
            <a:endParaRPr lang="en-US" dirty="0"/>
          </a:p>
          <a:p>
            <a:pPr lvl="1"/>
            <a:r>
              <a:rPr lang="en-US" dirty="0"/>
              <a:t>Trajectory for change – </a:t>
            </a:r>
            <a:r>
              <a:rPr lang="en-US" dirty="0" smtClean="0"/>
              <a:t>final stage for most</a:t>
            </a:r>
          </a:p>
          <a:p>
            <a:pPr lvl="2"/>
            <a:r>
              <a:rPr lang="en-US" dirty="0" smtClean="0"/>
              <a:t>Cosmic stage – Jesus Christ, Muhammad, Buddha, etc.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554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Benchmarks of Ethical Maturity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Characteristics of the pre-conformist stage (young adults)</a:t>
            </a:r>
          </a:p>
          <a:p>
            <a:pPr lvl="1"/>
            <a:r>
              <a:rPr lang="en-US" dirty="0"/>
              <a:t>Attending to reason (Kohlberg) – people want to avoid punishment and not do harm</a:t>
            </a:r>
          </a:p>
          <a:p>
            <a:pPr lvl="1"/>
            <a:r>
              <a:rPr lang="en-US" dirty="0"/>
              <a:t>Attending to wholeness (</a:t>
            </a:r>
            <a:r>
              <a:rPr lang="en-US" dirty="0" err="1"/>
              <a:t>Liebert</a:t>
            </a:r>
            <a:r>
              <a:rPr lang="en-US" dirty="0"/>
              <a:t>) – people are impulsive and fear retaliation even as they try to exploit others</a:t>
            </a:r>
          </a:p>
          <a:p>
            <a:pPr lvl="1"/>
            <a:r>
              <a:rPr lang="en-US" dirty="0"/>
              <a:t>Attending to power (</a:t>
            </a:r>
            <a:r>
              <a:rPr lang="en-US" dirty="0" err="1"/>
              <a:t>Hagberg</a:t>
            </a:r>
            <a:r>
              <a:rPr lang="en-US" dirty="0"/>
              <a:t>) – people are dependent with low self-esteem and uninformed</a:t>
            </a:r>
          </a:p>
          <a:p>
            <a:pPr lvl="1"/>
            <a:r>
              <a:rPr lang="en-US" dirty="0"/>
              <a:t>Attending to reciprocity (</a:t>
            </a:r>
            <a:r>
              <a:rPr lang="en-US" dirty="0" err="1"/>
              <a:t>Haan</a:t>
            </a:r>
            <a:r>
              <a:rPr lang="en-US" dirty="0"/>
              <a:t>) – people interpret experiences to validate their self-interests</a:t>
            </a:r>
          </a:p>
          <a:p>
            <a:pPr lvl="1"/>
            <a:r>
              <a:rPr lang="en-US" dirty="0"/>
              <a:t>Trajectory for change – people develop self-esteem and become ready to move to the conformist stage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138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 with Courage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Impact of individual action on common good</a:t>
            </a:r>
          </a:p>
          <a:p>
            <a:r>
              <a:rPr lang="en-US" dirty="0" smtClean="0"/>
              <a:t>Corporate social responsibility</a:t>
            </a:r>
          </a:p>
          <a:p>
            <a:r>
              <a:rPr lang="en-US" dirty="0" smtClean="0"/>
              <a:t>Ramifications of our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2352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Baird Decision Model:  Step 5</a:t>
            </a:r>
            <a:br>
              <a:rPr lang="en-US" dirty="0"/>
            </a:br>
            <a:r>
              <a:rPr lang="en-US" dirty="0"/>
              <a:t>Be </a:t>
            </a:r>
            <a:r>
              <a:rPr lang="en-US" dirty="0" smtClean="0"/>
              <a:t>Reflective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Reflect </a:t>
            </a:r>
            <a:r>
              <a:rPr lang="en-US" smtClean="0"/>
              <a:t>on results</a:t>
            </a:r>
          </a:p>
          <a:p>
            <a:r>
              <a:rPr lang="en-US" dirty="0" smtClean="0"/>
              <a:t>Seek continuous improvement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267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148</TotalTime>
  <Words>1044</Words>
  <Application>Microsoft Office PowerPoint</Application>
  <PresentationFormat>Widescreen</PresentationFormat>
  <Paragraphs>185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Garamond</vt:lpstr>
      <vt:lpstr>Organic</vt:lpstr>
      <vt:lpstr>Strategies for Decision Making</vt:lpstr>
      <vt:lpstr>Making Choices</vt:lpstr>
      <vt:lpstr>Workplace</vt:lpstr>
      <vt:lpstr>Baird Decision Model:  Step 3 Be Reasonable</vt:lpstr>
      <vt:lpstr>Baird Decision Model:  Step 3 Be Reasonable</vt:lpstr>
      <vt:lpstr>Baird Decision Model:  Step 3 Be Reasonable</vt:lpstr>
      <vt:lpstr>Baird Decision Model:  Step 3 Be Reasonable</vt:lpstr>
      <vt:lpstr>Baird Decision Model:  Step 3 Be Reasonable</vt:lpstr>
      <vt:lpstr>Baird Decision Model:  Step 3 Be Reasonable</vt:lpstr>
      <vt:lpstr>Baird Decision Model:  Step 3 Be Reasonable</vt:lpstr>
      <vt:lpstr>Baird Decision Model:  Step 3 Be Reasonable</vt:lpstr>
      <vt:lpstr>Blind Spots of the Four Lenses</vt:lpstr>
      <vt:lpstr>Baird Decision Model:  Step 4  Be Responsible</vt:lpstr>
      <vt:lpstr>Baird Decision Model:  Step 4  Be Responsible</vt:lpstr>
      <vt:lpstr>Baird Decision Model:  Step 4  Be Responsible</vt:lpstr>
      <vt:lpstr>Baird Decision Model:  Step 4  Be Responsible</vt:lpstr>
      <vt:lpstr>Baird Decision Model:  Step 4  Be Responsible</vt:lpstr>
      <vt:lpstr>Benchmarks of Ethical Maturity</vt:lpstr>
      <vt:lpstr>Benchmarks of Ethical Maturity</vt:lpstr>
      <vt:lpstr>Benchmarks of Ethical Maturity</vt:lpstr>
      <vt:lpstr>Benchmarks of Ethical Maturity</vt:lpstr>
      <vt:lpstr>Act with Courage</vt:lpstr>
      <vt:lpstr>Baird Decision Model:  Step 5 Be Reflective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Strategies for Decision Making</dc:title>
  <dc:creator>pkiser</dc:creator>
  <cp:lastModifiedBy>pkiser</cp:lastModifiedBy>
  <cp:revision>43</cp:revision>
  <dcterms:created xsi:type="dcterms:W3CDTF">2015-08-09T18:10:53Z</dcterms:created>
  <dcterms:modified xsi:type="dcterms:W3CDTF">2015-08-09T20:39:07Z</dcterms:modified>
</cp:coreProperties>
</file>